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79" r:id="rId2"/>
    <p:sldId id="324" r:id="rId3"/>
    <p:sldId id="326" r:id="rId4"/>
    <p:sldId id="327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2" r:id="rId17"/>
    <p:sldId id="293" r:id="rId18"/>
    <p:sldId id="294" r:id="rId19"/>
    <p:sldId id="295" r:id="rId20"/>
    <p:sldId id="309" r:id="rId21"/>
    <p:sldId id="310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323" autoAdjust="0"/>
  </p:normalViewPr>
  <p:slideViewPr>
    <p:cSldViewPr>
      <p:cViewPr>
        <p:scale>
          <a:sx n="108" d="100"/>
          <a:sy n="108" d="100"/>
        </p:scale>
        <p:origin x="-79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A245A-BEA9-4A2A-B8CA-EA07ACB624CF}" type="datetimeFigureOut">
              <a:rPr lang="en-CA" smtClean="0"/>
              <a:t>06/02/2015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E762C-1C98-4E35-ACBD-89841D8B313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2038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77BEAA8-F0D8-4F41-BFA0-B67EF59A3D08}" type="datetime1">
              <a:rPr lang="en-US" smtClean="0">
                <a:latin typeface="Times New Roman" pitchFamily="18" charset="0"/>
              </a:rPr>
              <a:pPr eaLnBrk="1" hangingPunct="1"/>
              <a:t>06-Feb-15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1379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E2059EB-E392-40E8-8F54-983C14FD67D9}" type="slidenum">
              <a:rPr lang="en-US" smtClean="0">
                <a:latin typeface="Times New Roman" pitchFamily="18" charset="0"/>
              </a:rPr>
              <a:pPr eaLnBrk="1" hangingPunct="1"/>
              <a:t>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87185E3-148E-4B50-AA0A-5C595B70B94A}" type="datetime1">
              <a:rPr lang="en-US" smtClean="0">
                <a:latin typeface="Times New Roman" pitchFamily="18" charset="0"/>
              </a:rPr>
              <a:pPr eaLnBrk="1" hangingPunct="1"/>
              <a:t>06-Feb-15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240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1B046DF-E27D-4C6D-AA1A-FC81170106FD}" type="slidenum">
              <a:rPr lang="en-US" smtClean="0">
                <a:latin typeface="Times New Roman" pitchFamily="18" charset="0"/>
              </a:rPr>
              <a:pPr eaLnBrk="1" hangingPunct="1"/>
              <a:t>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24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 smtClean="0">
                <a:latin typeface="Arial" pitchFamily="34" charset="0"/>
              </a:rPr>
              <a:t>*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 smtClean="0">
                <a:latin typeface="Arial" pitchFamily="34" charset="0"/>
              </a:rPr>
              <a:t>07/16/96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065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 smtClean="0">
                <a:latin typeface="Arial" pitchFamily="34" charset="0"/>
              </a:rPr>
              <a:t>*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065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 smtClean="0">
                <a:latin typeface="Arial" pitchFamily="34" charset="0"/>
              </a:rPr>
              <a:t>##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065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 smtClean="0">
                <a:latin typeface="Arial" pitchFamily="34" charset="0"/>
              </a:rPr>
              <a:t>*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 smtClean="0">
                <a:latin typeface="Arial" pitchFamily="34" charset="0"/>
              </a:rPr>
              <a:t>07/16/96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075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 smtClean="0">
                <a:latin typeface="Arial" pitchFamily="34" charset="0"/>
              </a:rPr>
              <a:t>*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075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 smtClean="0">
                <a:latin typeface="Arial" pitchFamily="34" charset="0"/>
              </a:rPr>
              <a:t>##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075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 smtClean="0">
                <a:latin typeface="Arial" pitchFamily="34" charset="0"/>
              </a:rPr>
              <a:t>*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 smtClean="0">
                <a:latin typeface="Arial" pitchFamily="34" charset="0"/>
              </a:rPr>
              <a:t>07/16/96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085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 smtClean="0">
                <a:latin typeface="Arial" pitchFamily="34" charset="0"/>
              </a:rPr>
              <a:t>*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085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 smtClean="0">
                <a:latin typeface="Arial" pitchFamily="34" charset="0"/>
              </a:rPr>
              <a:t>##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085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CA" dirty="0" smtClean="0">
                <a:latin typeface="Times New Roman" pitchFamily="18" charset="0"/>
              </a:rPr>
              <a:t>“Substantial compliance”: two or three people so far, compared with ~90 graduates: compliant with all requirements of graduation except abstinence from cannabis; receive non-custodial sentence, but no formal graduation ceremony or graduate status.</a:t>
            </a:r>
          </a:p>
          <a:p>
            <a:pPr eaLnBrk="1" hangingPunct="1"/>
            <a:r>
              <a:rPr lang="en-CA" dirty="0" smtClean="0">
                <a:latin typeface="Times New Roman" pitchFamily="18" charset="0"/>
              </a:rPr>
              <a:t>Benefits acquired short of graduation:</a:t>
            </a:r>
          </a:p>
          <a:p>
            <a:pPr eaLnBrk="1" hangingPunct="1"/>
            <a:r>
              <a:rPr lang="en-CA" i="1" dirty="0" smtClean="0">
                <a:latin typeface="Times New Roman" pitchFamily="18" charset="0"/>
              </a:rPr>
              <a:t>Even though I got expelled from the program, it changed my life a lot.  I don’t go to jail nowadays.  I keep my apartment.  It’s been one year and almost four months I been living in the same place.  So I kind of straightened up my life.</a:t>
            </a:r>
            <a:r>
              <a:rPr lang="en-CA" b="1" i="1" dirty="0" smtClean="0">
                <a:latin typeface="Times New Roman" pitchFamily="18" charset="0"/>
                <a:hlinkClick r:id="" action="ppaction://noaction"/>
              </a:rPr>
              <a:t>[1]</a:t>
            </a:r>
            <a:r>
              <a:rPr lang="en-CA" dirty="0" smtClean="0">
                <a:latin typeface="Times New Roman" pitchFamily="18" charset="0"/>
              </a:rPr>
              <a:t> </a:t>
            </a:r>
            <a:br>
              <a:rPr lang="en-CA" dirty="0" smtClean="0">
                <a:latin typeface="Times New Roman" pitchFamily="18" charset="0"/>
              </a:rPr>
            </a:br>
            <a:r>
              <a:rPr lang="en-CA" dirty="0" smtClean="0">
                <a:latin typeface="Times New Roman" pitchFamily="18" charset="0"/>
                <a:hlinkClick r:id="" action="ppaction://noaction"/>
              </a:rPr>
              <a:t>[1]</a:t>
            </a:r>
            <a:r>
              <a:rPr lang="en-CA" dirty="0" smtClean="0">
                <a:latin typeface="Times New Roman" pitchFamily="18" charset="0"/>
              </a:rPr>
              <a:t> </a:t>
            </a:r>
            <a:r>
              <a:rPr lang="en-CA" i="1" dirty="0" smtClean="0">
                <a:latin typeface="Times New Roman" pitchFamily="18" charset="0"/>
              </a:rPr>
              <a:t>Toronto Drug Treatment Court Evaluation Project Final Report</a:t>
            </a:r>
            <a:r>
              <a:rPr lang="en-CA" dirty="0" smtClean="0">
                <a:latin typeface="Times New Roman" pitchFamily="18" charset="0"/>
              </a:rPr>
              <a:t>, </a:t>
            </a:r>
            <a:r>
              <a:rPr lang="en-CA" i="1" dirty="0" smtClean="0">
                <a:latin typeface="Times New Roman" pitchFamily="18" charset="0"/>
              </a:rPr>
              <a:t>supra</a:t>
            </a:r>
            <a:r>
              <a:rPr lang="en-CA" dirty="0" smtClean="0">
                <a:latin typeface="Times New Roman" pitchFamily="18" charset="0"/>
              </a:rPr>
              <a:t>, page 135.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06-Feb-15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06-Feb-15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06-Feb-15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06-Feb-15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06-Feb-15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06-Feb-15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06-Feb-15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06-Feb-15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06-Feb-15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06-Feb-15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06-Feb-15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06-Feb-15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Drug </a:t>
            </a:r>
            <a:r>
              <a:rPr lang="en-CA" dirty="0"/>
              <a:t>Treatment Courts</a:t>
            </a:r>
            <a:br>
              <a:rPr lang="en-CA" dirty="0"/>
            </a:br>
            <a:endParaRPr lang="en-CA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CA" dirty="0" smtClean="0"/>
              <a:t>The Fundamentals</a:t>
            </a:r>
          </a:p>
          <a:p>
            <a:pPr marL="82296" indent="0">
              <a:buNone/>
            </a:pPr>
            <a:endParaRPr lang="en-CA" dirty="0"/>
          </a:p>
          <a:p>
            <a:pPr marL="82296" indent="0">
              <a:buNone/>
            </a:pPr>
            <a:endParaRPr lang="en-CA" dirty="0" smtClean="0"/>
          </a:p>
          <a:p>
            <a:pPr marL="82296" indent="0">
              <a:buNone/>
            </a:pPr>
            <a:endParaRPr lang="en-CA" dirty="0"/>
          </a:p>
          <a:p>
            <a:pPr marL="82296" indent="0">
              <a:buNone/>
            </a:pPr>
            <a:endParaRPr lang="en-CA" dirty="0" smtClean="0"/>
          </a:p>
          <a:p>
            <a:pPr marL="82296" indent="0">
              <a:buNone/>
            </a:pPr>
            <a:endParaRPr lang="en-CA" dirty="0"/>
          </a:p>
          <a:p>
            <a:pPr marL="82296" indent="0">
              <a:buNone/>
            </a:pPr>
            <a:endParaRPr lang="en-CA" dirty="0" smtClean="0"/>
          </a:p>
          <a:p>
            <a:pPr marL="82296" indent="0">
              <a:buNone/>
            </a:pPr>
            <a:r>
              <a:rPr lang="en-CA" dirty="0" smtClean="0"/>
              <a:t>Justice Kofi Barnes	kofi.barnes@scj-csj.ca</a:t>
            </a:r>
            <a:endParaRPr lang="en-CA" dirty="0"/>
          </a:p>
          <a:p>
            <a:pPr eaLnBrk="1" hangingPunct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C1C1061-0E99-4828-9629-D061B1DD4790}" type="datetime1">
              <a:rPr lang="en-US" smtClean="0"/>
              <a:pPr>
                <a:defRPr/>
              </a:pPr>
              <a:t>06-Feb-15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644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CA" dirty="0" smtClean="0"/>
              <a:t>DENIAL</a:t>
            </a:r>
            <a:endParaRPr lang="en-CA" dirty="0"/>
          </a:p>
        </p:txBody>
      </p:sp>
      <p:pic>
        <p:nvPicPr>
          <p:cNvPr id="3686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1600200"/>
            <a:ext cx="3743325" cy="4876800"/>
          </a:xfrm>
        </p:spPr>
      </p:pic>
    </p:spTree>
    <p:extLst>
      <p:ext uri="{BB962C8B-B14F-4D97-AF65-F5344CB8AC3E}">
        <p14:creationId xmlns:p14="http://schemas.microsoft.com/office/powerpoint/2010/main" val="1346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138"/>
            <a:ext cx="9144000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64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CA" dirty="0" smtClean="0"/>
              <a:t> COMPREHENSIVE ASSESSMENT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263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5100"/>
            <a:ext cx="91440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67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179512" y="23045"/>
            <a:ext cx="2524125" cy="977900"/>
          </a:xfrm>
        </p:spPr>
        <p:txBody>
          <a:bodyPr/>
          <a:lstStyle/>
          <a:p>
            <a:pPr algn="ctr" eaLnBrk="1" hangingPunct="1"/>
            <a:r>
              <a:rPr lang="en-US" sz="4800" b="1" dirty="0" smtClean="0"/>
              <a:t>WHY?</a:t>
            </a:r>
          </a:p>
        </p:txBody>
      </p:sp>
      <p:pic>
        <p:nvPicPr>
          <p:cNvPr id="40963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564" r="3564"/>
          <a:stretch>
            <a:fillRect/>
          </a:stretch>
        </p:blipFill>
        <p:spPr>
          <a:xfrm>
            <a:off x="2339752" y="1052736"/>
            <a:ext cx="6943725" cy="5500688"/>
          </a:xfrm>
          <a:prstGeom prst="roundRect">
            <a:avLst>
              <a:gd name="adj" fmla="val 744"/>
            </a:avLst>
          </a:prstGeom>
        </p:spPr>
      </p:pic>
      <p:sp>
        <p:nvSpPr>
          <p:cNvPr id="4096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04" y="1052736"/>
            <a:ext cx="2139131" cy="5251227"/>
          </a:xfrm>
        </p:spPr>
        <p:txBody>
          <a:bodyPr>
            <a:normAutofit/>
          </a:bodyPr>
          <a:lstStyle/>
          <a:p>
            <a:pPr marL="438150" indent="-319088" eaLnBrk="1" hangingPunct="1"/>
            <a:r>
              <a:rPr lang="en-US" dirty="0" smtClean="0"/>
              <a:t>ASSESSMENT:</a:t>
            </a:r>
          </a:p>
          <a:p>
            <a:pPr marL="438150" indent="-319088" eaLnBrk="1" hangingPunct="1"/>
            <a:endParaRPr lang="en-US" dirty="0" smtClean="0"/>
          </a:p>
          <a:p>
            <a:pPr marL="438150" indent="-319088" eaLnBrk="1" hangingPunct="1"/>
            <a:r>
              <a:rPr lang="en-US" dirty="0" smtClean="0"/>
              <a:t>DRUG INVOLVEMENT</a:t>
            </a:r>
          </a:p>
          <a:p>
            <a:pPr marL="438150" indent="-319088" eaLnBrk="1" hangingPunct="1"/>
            <a:endParaRPr lang="en-US" dirty="0" smtClean="0"/>
          </a:p>
          <a:p>
            <a:pPr marL="438150" indent="-319088" eaLnBrk="1" hangingPunct="1"/>
            <a:r>
              <a:rPr lang="en-US" dirty="0" smtClean="0"/>
              <a:t>MEDICAL ISSUES</a:t>
            </a:r>
          </a:p>
          <a:p>
            <a:pPr marL="438150" indent="-319088" eaLnBrk="1" hangingPunct="1"/>
            <a:endParaRPr lang="en-US" dirty="0" smtClean="0"/>
          </a:p>
          <a:p>
            <a:pPr marL="438150" indent="-319088" eaLnBrk="1" hangingPunct="1"/>
            <a:r>
              <a:rPr lang="en-US" dirty="0" smtClean="0"/>
              <a:t>PSYCHIATRIC STATUS</a:t>
            </a:r>
          </a:p>
          <a:p>
            <a:pPr marL="438150" indent="-319088" eaLnBrk="1" hangingPunct="1"/>
            <a:endParaRPr lang="en-US" dirty="0" smtClean="0"/>
          </a:p>
          <a:p>
            <a:pPr marL="438150" indent="-319088" eaLnBrk="1" hangingPunct="1"/>
            <a:r>
              <a:rPr lang="en-US" dirty="0" smtClean="0"/>
              <a:t>EMPLOYMENT AND FINANCIAL STATUS</a:t>
            </a:r>
          </a:p>
          <a:p>
            <a:pPr marL="438150" indent="-319088" eaLnBrk="1" hangingPunct="1"/>
            <a:endParaRPr lang="en-US" dirty="0" smtClean="0"/>
          </a:p>
          <a:p>
            <a:pPr marL="438150" indent="-319088" eaLnBrk="1" hangingPunct="1"/>
            <a:r>
              <a:rPr lang="en-US" dirty="0" smtClean="0"/>
              <a:t>FAMILY AND SOCIAL STATUS</a:t>
            </a:r>
          </a:p>
        </p:txBody>
      </p:sp>
    </p:spTree>
    <p:extLst>
      <p:ext uri="{BB962C8B-B14F-4D97-AF65-F5344CB8AC3E}">
        <p14:creationId xmlns:p14="http://schemas.microsoft.com/office/powerpoint/2010/main" val="239455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 bwMode="auto">
          <a:xfrm>
            <a:off x="165100" y="155575"/>
            <a:ext cx="2524125" cy="977900"/>
          </a:xfrm>
        </p:spPr>
        <p:txBody>
          <a:bodyPr/>
          <a:lstStyle/>
          <a:p>
            <a:pPr algn="ctr" eaLnBrk="1" hangingPunct="1"/>
            <a:r>
              <a:rPr lang="en-US" sz="4800" b="1" dirty="0" smtClean="0"/>
              <a:t>WHY?</a:t>
            </a:r>
          </a:p>
        </p:txBody>
      </p:sp>
      <p:pic>
        <p:nvPicPr>
          <p:cNvPr id="41987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564" r="3564"/>
          <a:stretch>
            <a:fillRect/>
          </a:stretch>
        </p:blipFill>
        <p:spPr>
          <a:xfrm>
            <a:off x="2483768" y="1052736"/>
            <a:ext cx="6248400" cy="5373687"/>
          </a:xfrm>
          <a:prstGeom prst="roundRect">
            <a:avLst>
              <a:gd name="adj" fmla="val 275"/>
            </a:avLst>
          </a:prstGeom>
        </p:spPr>
      </p:pic>
      <p:sp>
        <p:nvSpPr>
          <p:cNvPr id="41988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8" y="1052736"/>
            <a:ext cx="1950095" cy="5248052"/>
          </a:xfrm>
        </p:spPr>
        <p:txBody>
          <a:bodyPr/>
          <a:lstStyle/>
          <a:p>
            <a:pPr marL="438150" indent="-319088" eaLnBrk="1" hangingPunct="1"/>
            <a:endParaRPr lang="en-US" dirty="0" smtClean="0"/>
          </a:p>
          <a:p>
            <a:pPr marL="438150" indent="-319088" eaLnBrk="1" hangingPunct="1"/>
            <a:r>
              <a:rPr lang="en-US" dirty="0" smtClean="0"/>
              <a:t>TRIGGERS</a:t>
            </a:r>
          </a:p>
          <a:p>
            <a:pPr marL="438150" indent="-319088" eaLnBrk="1" hangingPunct="1"/>
            <a:endParaRPr lang="en-US" dirty="0" smtClean="0"/>
          </a:p>
          <a:p>
            <a:pPr marL="438150" indent="-319088" eaLnBrk="1" hangingPunct="1"/>
            <a:r>
              <a:rPr lang="en-US" dirty="0" smtClean="0"/>
              <a:t>SELF ESTEEM</a:t>
            </a:r>
          </a:p>
          <a:p>
            <a:pPr marL="438150" indent="-319088" eaLnBrk="1" hangingPunct="1"/>
            <a:endParaRPr lang="en-US" dirty="0" smtClean="0"/>
          </a:p>
          <a:p>
            <a:pPr marL="438150" indent="-319088" eaLnBrk="1" hangingPunct="1"/>
            <a:r>
              <a:rPr lang="en-US" dirty="0" smtClean="0"/>
              <a:t>MOTIVATION FOR CHANGE</a:t>
            </a:r>
          </a:p>
          <a:p>
            <a:pPr marL="438150" indent="-319088" eaLnBrk="1" hangingPunct="1"/>
            <a:endParaRPr lang="en-US" dirty="0" smtClean="0"/>
          </a:p>
          <a:p>
            <a:pPr marL="438150" indent="-319088" eaLnBrk="1" hangingPunct="1"/>
            <a:endParaRPr lang="en-US" dirty="0" smtClean="0"/>
          </a:p>
          <a:p>
            <a:pPr marL="438150" indent="-319088" eaLnBrk="1" hangingPunct="1"/>
            <a:r>
              <a:rPr lang="en-US" dirty="0" smtClean="0"/>
              <a:t>“AVOID ONE SHOE FITS ALL” APPROACH</a:t>
            </a:r>
          </a:p>
          <a:p>
            <a:pPr marL="438150" indent="-319088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776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CA" dirty="0" smtClean="0"/>
              <a:t>TEAM APPROACH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31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CA" sz="4400" dirty="0" smtClean="0"/>
              <a:t>HOLISTIC</a:t>
            </a:r>
            <a:endParaRPr lang="en-CA" sz="4400" dirty="0"/>
          </a:p>
        </p:txBody>
      </p:sp>
      <p:pic>
        <p:nvPicPr>
          <p:cNvPr id="4505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600200"/>
            <a:ext cx="4876800" cy="4876800"/>
          </a:xfrm>
        </p:spPr>
      </p:pic>
    </p:spTree>
    <p:extLst>
      <p:ext uri="{BB962C8B-B14F-4D97-AF65-F5344CB8AC3E}">
        <p14:creationId xmlns:p14="http://schemas.microsoft.com/office/powerpoint/2010/main" val="407744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303840" cy="1752600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algn="ctr">
              <a:defRPr/>
            </a:pPr>
            <a:r>
              <a:rPr lang="en-CA" sz="3200" dirty="0"/>
              <a:t>Partners</a:t>
            </a:r>
            <a:endParaRPr lang="en-CA" sz="32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Monotype Sorts" pitchFamily="2" charset="2"/>
              <a:buNone/>
              <a:defRPr/>
            </a:pPr>
            <a:r>
              <a:rPr lang="en-CA" dirty="0" smtClean="0">
                <a:latin typeface="+mj-lt"/>
              </a:rPr>
              <a:t>Partners:</a:t>
            </a:r>
          </a:p>
          <a:p>
            <a:pPr eaLnBrk="1" hangingPunct="1">
              <a:defRPr/>
            </a:pPr>
            <a:r>
              <a:rPr lang="en-CA" dirty="0" smtClean="0">
                <a:latin typeface="+mj-lt"/>
              </a:rPr>
              <a:t>Addiction Treatment Services</a:t>
            </a:r>
          </a:p>
          <a:p>
            <a:pPr eaLnBrk="1" hangingPunct="1">
              <a:defRPr/>
            </a:pPr>
            <a:r>
              <a:rPr lang="en-CA" dirty="0" smtClean="0">
                <a:latin typeface="+mj-lt"/>
              </a:rPr>
              <a:t>Mental Health Services (Durham and Metro West Toronto)</a:t>
            </a:r>
          </a:p>
          <a:p>
            <a:pPr eaLnBrk="1" hangingPunct="1">
              <a:defRPr/>
            </a:pPr>
            <a:r>
              <a:rPr lang="en-CA" dirty="0" smtClean="0">
                <a:latin typeface="+mj-lt"/>
              </a:rPr>
              <a:t>Legal Aid</a:t>
            </a:r>
          </a:p>
          <a:p>
            <a:pPr eaLnBrk="1" hangingPunct="1">
              <a:defRPr/>
            </a:pPr>
            <a:r>
              <a:rPr lang="en-CA" dirty="0" smtClean="0">
                <a:latin typeface="+mj-lt"/>
              </a:rPr>
              <a:t>Court </a:t>
            </a:r>
          </a:p>
          <a:p>
            <a:pPr eaLnBrk="1" hangingPunct="1">
              <a:defRPr/>
            </a:pPr>
            <a:r>
              <a:rPr lang="en-CA" dirty="0" smtClean="0">
                <a:latin typeface="+mj-lt"/>
              </a:rPr>
              <a:t>Participant</a:t>
            </a:r>
          </a:p>
          <a:p>
            <a:pPr eaLnBrk="1" hangingPunct="1">
              <a:buFont typeface="Monotype Sorts" pitchFamily="2" charset="2"/>
              <a:buNone/>
              <a:defRPr/>
            </a:pPr>
            <a:endParaRPr lang="en-CA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770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algn="ctr">
              <a:defRPr/>
            </a:pPr>
            <a:r>
              <a:rPr lang="en-CA" dirty="0"/>
              <a:t>Partners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Probation</a:t>
            </a:r>
          </a:p>
          <a:p>
            <a:pPr eaLnBrk="1" hangingPunct="1"/>
            <a:r>
              <a:rPr lang="en-US" dirty="0" smtClean="0"/>
              <a:t>Ministry of the Attorney General</a:t>
            </a:r>
          </a:p>
          <a:p>
            <a:pPr eaLnBrk="1" hangingPunct="1"/>
            <a:r>
              <a:rPr lang="en-US" dirty="0" smtClean="0"/>
              <a:t>Office of Director of Public Prosecutions</a:t>
            </a:r>
          </a:p>
          <a:p>
            <a:pPr eaLnBrk="1" hangingPunct="1"/>
            <a:r>
              <a:rPr lang="en-US" dirty="0" smtClean="0"/>
              <a:t>Police</a:t>
            </a:r>
          </a:p>
          <a:p>
            <a:pPr eaLnBrk="1" hangingPunct="1"/>
            <a:r>
              <a:rPr lang="en-US" dirty="0" smtClean="0"/>
              <a:t>Community Partners e.g. job training, housing etc.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1E0DCA6-2058-4C22-B9D7-976E715FE78B}" type="datetime1">
              <a:rPr lang="en-US" smtClean="0"/>
              <a:pPr>
                <a:defRPr/>
              </a:pPr>
              <a:t>06-Feb-15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53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algn="ctr">
              <a:defRPr/>
            </a:pPr>
            <a:r>
              <a:rPr lang="en-CA" dirty="0"/>
              <a:t>The problem</a:t>
            </a:r>
            <a:endParaRPr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Drug addicted offenders are caught in the revolving door of  drug use/addiction and criminal behavior to support a drug habit.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047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CA" dirty="0" smtClean="0"/>
              <a:t>COMMUNITY PARTNERSHIPS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770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CA" dirty="0" smtClean="0"/>
              <a:t>CASE MANAGEMENT</a:t>
            </a:r>
            <a:endParaRPr lang="en-CA" dirty="0"/>
          </a:p>
        </p:txBody>
      </p:sp>
      <p:pic>
        <p:nvPicPr>
          <p:cNvPr id="6246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600200"/>
            <a:ext cx="6048375" cy="4876800"/>
          </a:xfrm>
        </p:spPr>
      </p:pic>
    </p:spTree>
    <p:extLst>
      <p:ext uri="{BB962C8B-B14F-4D97-AF65-F5344CB8AC3E}">
        <p14:creationId xmlns:p14="http://schemas.microsoft.com/office/powerpoint/2010/main" val="2564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 bwMode="auto">
          <a:xfrm>
            <a:off x="168274" y="188640"/>
            <a:ext cx="3107581" cy="94166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 smtClean="0"/>
              <a:t>“ONE </a:t>
            </a:r>
            <a:br>
              <a:rPr lang="en-US" sz="3200" b="1" dirty="0" smtClean="0"/>
            </a:br>
            <a:r>
              <a:rPr lang="en-US" sz="3200" b="1" dirty="0" smtClean="0"/>
              <a:t>ON ONE”</a:t>
            </a:r>
          </a:p>
        </p:txBody>
      </p:sp>
      <p:pic>
        <p:nvPicPr>
          <p:cNvPr id="6451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912813"/>
            <a:ext cx="3725863" cy="5945187"/>
          </a:xfrm>
        </p:spPr>
      </p:pic>
      <p:sp>
        <p:nvSpPr>
          <p:cNvPr id="645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275" y="1730375"/>
            <a:ext cx="2468563" cy="4572000"/>
          </a:xfrm>
        </p:spPr>
        <p:txBody>
          <a:bodyPr/>
          <a:lstStyle/>
          <a:p>
            <a:pPr marL="438150" indent="-319088" eaLnBrk="1" hangingPunct="1"/>
            <a:endParaRPr lang="en-US" dirty="0" smtClean="0"/>
          </a:p>
          <a:p>
            <a:pPr marL="438150" indent="-319088" eaLnBrk="1" hangingPunct="1"/>
            <a:r>
              <a:rPr lang="en-US" sz="2000" dirty="0" smtClean="0"/>
              <a:t>JUDICIAL</a:t>
            </a:r>
          </a:p>
          <a:p>
            <a:pPr marL="438150" indent="-319088" eaLnBrk="1" hangingPunct="1"/>
            <a:r>
              <a:rPr lang="en-US" sz="2000" dirty="0" smtClean="0"/>
              <a:t>INTERACTION</a:t>
            </a:r>
          </a:p>
          <a:p>
            <a:pPr marL="438150" indent="-319088" eaLnBrk="1" hangingPunct="1"/>
            <a:endParaRPr lang="en-US" sz="2000" dirty="0" smtClean="0"/>
          </a:p>
          <a:p>
            <a:pPr marL="438150" indent="-319088" eaLnBrk="1" hangingPunct="1"/>
            <a:r>
              <a:rPr lang="en-US" sz="2000" dirty="0" smtClean="0"/>
              <a:t>INFORMATION</a:t>
            </a:r>
          </a:p>
          <a:p>
            <a:pPr marL="438150" indent="-319088" eaLnBrk="1" hangingPunct="1"/>
            <a:r>
              <a:rPr lang="en-US" sz="2000" dirty="0" smtClean="0"/>
              <a:t>SHARING</a:t>
            </a:r>
          </a:p>
          <a:p>
            <a:pPr marL="438150" indent="-319088" eaLnBrk="1" hangingPunct="1"/>
            <a:endParaRPr lang="en-US" sz="2000" dirty="0" smtClean="0"/>
          </a:p>
          <a:p>
            <a:pPr marL="438150" indent="-319088" eaLnBrk="1" hangingPunct="1"/>
            <a:endParaRPr lang="en-US" dirty="0" smtClean="0"/>
          </a:p>
          <a:p>
            <a:pPr marL="438150" indent="-319088" eaLnBrk="1" hangingPunct="1"/>
            <a:endParaRPr lang="en-US" dirty="0" smtClean="0"/>
          </a:p>
          <a:p>
            <a:pPr marL="438150" indent="-319088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009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 bwMode="auto">
          <a:xfrm>
            <a:off x="457200" y="792163"/>
            <a:ext cx="2139950" cy="12620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/>
              <a:t>TESTING</a:t>
            </a:r>
          </a:p>
        </p:txBody>
      </p:sp>
      <p:pic>
        <p:nvPicPr>
          <p:cNvPr id="65539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1646238"/>
            <a:ext cx="5715000" cy="3870325"/>
          </a:xfrm>
        </p:spPr>
      </p:pic>
      <p:sp>
        <p:nvSpPr>
          <p:cNvPr id="65540" name="Text Placeholder 3"/>
          <p:cNvSpPr>
            <a:spLocks noGrp="1"/>
          </p:cNvSpPr>
          <p:nvPr>
            <p:ph type="body" sz="half" idx="2"/>
          </p:nvPr>
        </p:nvSpPr>
        <p:spPr>
          <a:xfrm>
            <a:off x="436563" y="2157413"/>
            <a:ext cx="2139950" cy="4243387"/>
          </a:xfrm>
        </p:spPr>
        <p:txBody>
          <a:bodyPr/>
          <a:lstStyle/>
          <a:p>
            <a:pPr marL="438150" indent="-319088" eaLnBrk="1" hangingPunct="1"/>
            <a:endParaRPr lang="en-US" dirty="0" smtClean="0"/>
          </a:p>
          <a:p>
            <a:pPr marL="438150" indent="-319088" eaLnBrk="1" hangingPunct="1"/>
            <a:r>
              <a:rPr lang="en-US" sz="1800" dirty="0" smtClean="0"/>
              <a:t>FERQUENT</a:t>
            </a:r>
          </a:p>
          <a:p>
            <a:pPr marL="438150" indent="-319088" eaLnBrk="1" hangingPunct="1"/>
            <a:endParaRPr lang="en-US" sz="1800" dirty="0" smtClean="0"/>
          </a:p>
          <a:p>
            <a:pPr marL="438150" indent="-319088" eaLnBrk="1" hangingPunct="1"/>
            <a:r>
              <a:rPr lang="en-US" sz="1800" dirty="0" smtClean="0"/>
              <a:t>RANDOM</a:t>
            </a:r>
          </a:p>
          <a:p>
            <a:pPr marL="438150" indent="-319088" eaLnBrk="1" hangingPunct="1"/>
            <a:endParaRPr lang="en-US" sz="1800" dirty="0" smtClean="0"/>
          </a:p>
          <a:p>
            <a:pPr marL="438150" indent="-319088" eaLnBrk="1" hangingPunct="1"/>
            <a:r>
              <a:rPr lang="en-US" sz="1800" dirty="0" smtClean="0"/>
              <a:t>URINE  SCREENS</a:t>
            </a:r>
          </a:p>
          <a:p>
            <a:pPr marL="438150" indent="-319088" eaLnBrk="1" hangingPunct="1"/>
            <a:endParaRPr lang="en-US" sz="1800" dirty="0" smtClean="0"/>
          </a:p>
          <a:p>
            <a:pPr marL="438150" indent="-319088" eaLnBrk="1" hangingPunct="1"/>
            <a:endParaRPr lang="en-US" sz="1800" dirty="0" smtClean="0"/>
          </a:p>
          <a:p>
            <a:pPr marL="438150" indent="-319088" eaLnBrk="1" hangingPunct="1"/>
            <a:endParaRPr lang="en-US" sz="1800" dirty="0" smtClean="0"/>
          </a:p>
          <a:p>
            <a:pPr marL="438150" indent="-319088" eaLnBrk="1" hangingPunct="1"/>
            <a:endParaRPr lang="en-US" sz="1800" dirty="0" smtClean="0"/>
          </a:p>
          <a:p>
            <a:pPr marL="438150" indent="-319088" eaLnBrk="1" hangingPunct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44132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252728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satMod val="150000"/>
                  </a:schemeClr>
                </a:solidFill>
              </a:rPr>
              <a:t>	</a:t>
            </a:r>
            <a:r>
              <a:rPr lang="en-US" sz="3200" dirty="0">
                <a:solidFill>
                  <a:schemeClr val="accent1">
                    <a:satMod val="150000"/>
                  </a:schemeClr>
                </a:solidFill>
              </a:rPr>
              <a:t>Fundamental Expectations</a:t>
            </a:r>
            <a:endParaRPr lang="en-US" sz="3200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Honesty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Accountability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Focus is on compliance with program requirements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 smtClean="0">
              <a:latin typeface="+mj-lt"/>
            </a:endParaRPr>
          </a:p>
        </p:txBody>
      </p:sp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4FF683D-C7CE-4300-900B-E49B4EDBF260}" type="datetime1">
              <a:rPr lang="en-US"/>
              <a:pPr>
                <a:defRPr/>
              </a:pPr>
              <a:t>06-Feb-15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4438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CA" sz="3200" dirty="0" smtClean="0"/>
              <a:t>Fundamental Expectations</a:t>
            </a:r>
            <a:endParaRPr lang="en-CA" sz="3200" dirty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Immediate abstinence is not expected </a:t>
            </a:r>
          </a:p>
          <a:p>
            <a:pPr eaLnBrk="1" hangingPunct="1"/>
            <a:r>
              <a:rPr lang="en-US" dirty="0" smtClean="0"/>
              <a:t>A series of “smart” therapeutically based sanctions and incentives are utilized to ensure compliance and positive behavior modification</a:t>
            </a:r>
          </a:p>
          <a:p>
            <a:pPr eaLnBrk="1" hangingPunct="1"/>
            <a:r>
              <a:rPr lang="en-US" dirty="0" smtClean="0"/>
              <a:t>Abstinence is a requirement for graduation from the program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8683EC-52EC-4EA2-B4FB-124363EA3858}" type="datetime1">
              <a:rPr lang="en-US" smtClean="0"/>
              <a:pPr>
                <a:defRPr/>
              </a:pPr>
              <a:t>06-Feb-15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559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CA" dirty="0" smtClean="0"/>
              <a:t>SANCTIONS AND INCENTIVES</a:t>
            </a:r>
            <a:endParaRPr lang="en-CA" dirty="0"/>
          </a:p>
        </p:txBody>
      </p:sp>
      <p:pic>
        <p:nvPicPr>
          <p:cNvPr id="6861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138" y="1600200"/>
            <a:ext cx="8213725" cy="4876800"/>
          </a:xfrm>
        </p:spPr>
      </p:pic>
    </p:spTree>
    <p:extLst>
      <p:ext uri="{BB962C8B-B14F-4D97-AF65-F5344CB8AC3E}">
        <p14:creationId xmlns:p14="http://schemas.microsoft.com/office/powerpoint/2010/main" val="52937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Rectangle 4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z="3200" dirty="0" smtClean="0">
                <a:solidFill>
                  <a:schemeClr val="accent1">
                    <a:satMod val="150000"/>
                  </a:schemeClr>
                </a:solidFill>
              </a:rPr>
              <a:t>General Graduation Criteria</a:t>
            </a:r>
          </a:p>
        </p:txBody>
      </p:sp>
      <p:sp>
        <p:nvSpPr>
          <p:cNvPr id="20482" name="Rectangle 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0E80C26-F857-472C-A5D6-477C229209EA}" type="datetime1">
              <a:rPr lang="en-US"/>
              <a:pPr>
                <a:defRPr/>
              </a:pPr>
              <a:t>06-Feb-15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748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1">
                    <a:satMod val="150000"/>
                  </a:schemeClr>
                </a:solidFill>
              </a:rPr>
              <a:t>Some Graduation Criteria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A period of complete abstinence from “drug of choice” for example,  4 months.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A period of complete abstinence from other drugs (including alcohol) for example, 1 month.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Some DTCs require abstinence from all illicit drugs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 smtClean="0">
              <a:latin typeface="+mj-lt"/>
            </a:endParaRPr>
          </a:p>
        </p:txBody>
      </p:sp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9B414C4-3CDC-4EA9-82F9-2C4826DF53E0}" type="datetime1">
              <a:rPr lang="en-US"/>
              <a:pPr>
                <a:defRPr/>
              </a:pPr>
              <a:t>06-Feb-15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9865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CA" dirty="0" smtClean="0"/>
              <a:t>FACES</a:t>
            </a:r>
            <a:endParaRPr lang="en-CA" dirty="0"/>
          </a:p>
        </p:txBody>
      </p:sp>
      <p:pic>
        <p:nvPicPr>
          <p:cNvPr id="7168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6775" y="1600200"/>
            <a:ext cx="7410450" cy="4876800"/>
          </a:xfrm>
        </p:spPr>
      </p:pic>
    </p:spTree>
    <p:extLst>
      <p:ext uri="{BB962C8B-B14F-4D97-AF65-F5344CB8AC3E}">
        <p14:creationId xmlns:p14="http://schemas.microsoft.com/office/powerpoint/2010/main" val="235831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CA" dirty="0" smtClean="0"/>
              <a:t>ROOT CAUSES</a:t>
            </a:r>
            <a:endParaRPr lang="en-CA" dirty="0"/>
          </a:p>
        </p:txBody>
      </p:sp>
      <p:pic>
        <p:nvPicPr>
          <p:cNvPr id="1536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2975" y="1246188"/>
            <a:ext cx="7131050" cy="4876800"/>
          </a:xfrm>
        </p:spPr>
      </p:pic>
    </p:spTree>
    <p:extLst>
      <p:ext uri="{BB962C8B-B14F-4D97-AF65-F5344CB8AC3E}">
        <p14:creationId xmlns:p14="http://schemas.microsoft.com/office/powerpoint/2010/main" val="102687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CA" sz="3200" dirty="0" smtClean="0"/>
              <a:t>Some Graduation Criteria</a:t>
            </a:r>
            <a:endParaRPr lang="en-CA" sz="3200" dirty="0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Stable and appropriate housing.</a:t>
            </a:r>
          </a:p>
          <a:p>
            <a:pPr eaLnBrk="1" hangingPunct="1"/>
            <a:r>
              <a:rPr lang="en-US" dirty="0" smtClean="0"/>
              <a:t>Full time employment or attendance at school.</a:t>
            </a:r>
          </a:p>
          <a:p>
            <a:pPr eaLnBrk="1" hangingPunct="1"/>
            <a:r>
              <a:rPr lang="en-US" dirty="0" smtClean="0"/>
              <a:t>Appropriate lifestyle changes.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8683EC-52EC-4EA2-B4FB-124363EA3858}" type="datetime1">
              <a:rPr lang="en-US" smtClean="0"/>
              <a:pPr>
                <a:defRPr/>
              </a:pPr>
              <a:t>06-Feb-15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815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788"/>
            <a:ext cx="9144000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93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algn="ctr">
              <a:defRPr/>
            </a:pPr>
            <a:r>
              <a:rPr lang="en-CA" sz="3200" dirty="0"/>
              <a:t>The Final Disposition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DTC “graduates ” receive non custodial sentences</a:t>
            </a:r>
          </a:p>
          <a:p>
            <a:pPr eaLnBrk="1" hangingPunct="1"/>
            <a:r>
              <a:rPr lang="en-US" dirty="0" smtClean="0"/>
              <a:t>The sentences imposed usually include a probation order which incorporates  conditions designed to encourage and facilitate participation in After Care programs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8683EC-52EC-4EA2-B4FB-124363EA3858}" type="datetime1">
              <a:rPr lang="en-US" smtClean="0"/>
              <a:pPr>
                <a:defRPr/>
              </a:pPr>
              <a:t>06-Feb-15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677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855787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CA" sz="3200" dirty="0" smtClean="0">
                <a:solidFill>
                  <a:schemeClr val="accent1">
                    <a:satMod val="150000"/>
                  </a:schemeClr>
                </a:solidFill>
              </a:rPr>
              <a:t>	</a:t>
            </a:r>
            <a:r>
              <a:rPr lang="en-CA" sz="3200" dirty="0">
                <a:solidFill>
                  <a:schemeClr val="accent1">
                    <a:satMod val="150000"/>
                  </a:schemeClr>
                </a:solidFill>
              </a:rPr>
              <a:t>Other measures of “success”</a:t>
            </a:r>
            <a:endParaRPr lang="en-CA" sz="3200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2420888"/>
            <a:ext cx="7571184" cy="3710037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>
                <a:latin typeface="+mj-lt"/>
              </a:rPr>
              <a:t>“Substantial compliance”</a:t>
            </a:r>
          </a:p>
          <a:p>
            <a:pPr eaLnBrk="1" hangingPunct="1">
              <a:defRPr/>
            </a:pPr>
            <a:r>
              <a:rPr lang="en-CA" dirty="0" smtClean="0">
                <a:latin typeface="+mj-lt"/>
              </a:rPr>
              <a:t>Significantly decreased drug use.</a:t>
            </a:r>
          </a:p>
          <a:p>
            <a:pPr eaLnBrk="1" hangingPunct="1">
              <a:defRPr/>
            </a:pPr>
            <a:r>
              <a:rPr lang="en-CA" dirty="0" smtClean="0">
                <a:latin typeface="+mj-lt"/>
              </a:rPr>
              <a:t>Increased social stability.</a:t>
            </a:r>
          </a:p>
          <a:p>
            <a:pPr eaLnBrk="1" hangingPunct="1">
              <a:defRPr/>
            </a:pPr>
            <a:r>
              <a:rPr lang="en-CA" dirty="0" smtClean="0">
                <a:latin typeface="+mj-lt"/>
              </a:rPr>
              <a:t>Acquisition of tools that may assist later in life.</a:t>
            </a:r>
          </a:p>
        </p:txBody>
      </p:sp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C0A62F9-4AE1-4132-9651-2BBE98E8F990}" type="datetime1">
              <a:rPr lang="en-US"/>
              <a:pPr>
                <a:defRPr/>
              </a:pPr>
              <a:t>06-Feb-15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906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algn="ctr">
              <a:defRPr/>
            </a:pPr>
            <a:r>
              <a:rPr lang="en-CA" dirty="0"/>
              <a:t>An innovative approach</a:t>
            </a: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Create a strong partnership between legal case processing and substance abuse treatment - establish a  Drug Treatment Court (DTC)</a:t>
            </a:r>
          </a:p>
        </p:txBody>
      </p:sp>
    </p:spTree>
    <p:extLst>
      <p:ext uri="{BB962C8B-B14F-4D97-AF65-F5344CB8AC3E}">
        <p14:creationId xmlns:p14="http://schemas.microsoft.com/office/powerpoint/2010/main" val="279403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0" name="Rectangle 4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6000" dirty="0" smtClean="0">
                <a:solidFill>
                  <a:schemeClr val="accent1">
                    <a:satMod val="150000"/>
                  </a:schemeClr>
                </a:solidFill>
              </a:rPr>
              <a:t>Eligibility</a:t>
            </a:r>
          </a:p>
        </p:txBody>
      </p:sp>
      <p:sp>
        <p:nvSpPr>
          <p:cNvPr id="4098" name="Rectangle 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7478EEF-01FC-48B2-8D2E-AC005AA7F089}" type="datetime1">
              <a:rPr lang="en-US"/>
              <a:pPr>
                <a:defRPr/>
              </a:pPr>
              <a:t>06-Feb-15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895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algn="ctr">
              <a:defRPr/>
            </a:pPr>
            <a:r>
              <a:rPr lang="en-CA" dirty="0"/>
              <a:t>Who is eligible?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2800" dirty="0" smtClean="0"/>
              <a:t>Almost all Canada’s DTCs are adult programs</a:t>
            </a:r>
          </a:p>
          <a:p>
            <a:pPr eaLnBrk="1" hangingPunct="1"/>
            <a:r>
              <a:rPr lang="en-US" sz="2800" dirty="0" smtClean="0"/>
              <a:t>Metro West Toronto accepts youth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6E5CF2A-E5D4-46A6-B44E-86F72B0476C4}" type="datetime1">
              <a:rPr lang="en-US" smtClean="0"/>
              <a:pPr>
                <a:defRPr/>
              </a:pPr>
              <a:t>06-Feb-15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788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-171400"/>
            <a:ext cx="8587680" cy="1752600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algn="ctr">
              <a:defRPr/>
            </a:pPr>
            <a:r>
              <a:rPr lang="en-CA" sz="3200" dirty="0"/>
              <a:t>Who is eligible ?</a:t>
            </a:r>
            <a:endParaRPr lang="en-CA" sz="32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Monotype Sorts" pitchFamily="2" charset="2"/>
              <a:buNone/>
              <a:defRPr/>
            </a:pPr>
            <a:r>
              <a:rPr lang="en-CA" dirty="0" smtClean="0">
                <a:latin typeface="+mj-lt"/>
              </a:rPr>
              <a:t>Adults:</a:t>
            </a:r>
          </a:p>
          <a:p>
            <a:pPr eaLnBrk="1" hangingPunct="1">
              <a:defRPr/>
            </a:pPr>
            <a:r>
              <a:rPr lang="en-CA" dirty="0" smtClean="0">
                <a:latin typeface="+mj-lt"/>
              </a:rPr>
              <a:t>Non violent offender</a:t>
            </a:r>
          </a:p>
          <a:p>
            <a:pPr eaLnBrk="1" hangingPunct="1">
              <a:defRPr/>
            </a:pPr>
            <a:r>
              <a:rPr lang="en-CA" dirty="0" smtClean="0">
                <a:latin typeface="+mj-lt"/>
              </a:rPr>
              <a:t>addiction to cocaine, crack cocaine, opiates, ecstasy/crystal methamphetamine</a:t>
            </a:r>
          </a:p>
          <a:p>
            <a:pPr eaLnBrk="1" hangingPunct="1">
              <a:defRPr/>
            </a:pPr>
            <a:r>
              <a:rPr lang="en-CA" dirty="0" smtClean="0">
                <a:latin typeface="+mj-lt"/>
              </a:rPr>
              <a:t>Alcohol as a subsidiary or accompanying addiction</a:t>
            </a:r>
          </a:p>
          <a:p>
            <a:pPr eaLnBrk="1" hangingPunct="1">
              <a:defRPr/>
            </a:pPr>
            <a:endParaRPr lang="en-CA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973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algn="ctr">
              <a:defRPr/>
            </a:pPr>
            <a:r>
              <a:rPr lang="en-CA" dirty="0"/>
              <a:t>Who is eligible?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Youth: (Metro West Toronto)</a:t>
            </a:r>
          </a:p>
          <a:p>
            <a:pPr eaLnBrk="1" hangingPunct="1"/>
            <a:r>
              <a:rPr lang="en-US" dirty="0" smtClean="0"/>
              <a:t>Abuse of illicit drugs</a:t>
            </a:r>
          </a:p>
          <a:p>
            <a:pPr eaLnBrk="1" hangingPunct="1"/>
            <a:r>
              <a:rPr lang="en-US" dirty="0" smtClean="0"/>
              <a:t>Addiction to all illicit drugs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1E0DCA6-2058-4C22-B9D7-976E715FE78B}" type="datetime1">
              <a:rPr lang="en-US" smtClean="0"/>
              <a:pPr>
                <a:defRPr/>
              </a:pPr>
              <a:t>06-Feb-15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237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algn="ctr">
              <a:defRPr/>
            </a:pPr>
            <a:r>
              <a:rPr lang="en-CA" dirty="0"/>
              <a:t>Eligible offences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Low level drug offence</a:t>
            </a:r>
          </a:p>
          <a:p>
            <a:pPr eaLnBrk="1" hangingPunct="1"/>
            <a:r>
              <a:rPr lang="en-US" dirty="0" smtClean="0"/>
              <a:t>Low level non drug offence</a:t>
            </a:r>
          </a:p>
          <a:p>
            <a:pPr eaLnBrk="1" hangingPunct="1"/>
            <a:r>
              <a:rPr lang="en-US" dirty="0" smtClean="0"/>
              <a:t>No or low violence</a:t>
            </a:r>
          </a:p>
          <a:p>
            <a:pPr eaLnBrk="1" hangingPunct="1"/>
            <a:r>
              <a:rPr lang="en-US" dirty="0" smtClean="0"/>
              <a:t>Addiction must be the primary cause or a significant contributor to criminal </a:t>
            </a:r>
            <a:r>
              <a:rPr lang="en-US" dirty="0" err="1" smtClean="0"/>
              <a:t>behaviour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1E0DCA6-2058-4C22-B9D7-976E715FE78B}" type="datetime1">
              <a:rPr lang="en-US" smtClean="0"/>
              <a:pPr>
                <a:defRPr/>
              </a:pPr>
              <a:t>06-Feb-15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094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</TotalTime>
  <Words>550</Words>
  <Application>Microsoft Office PowerPoint</Application>
  <PresentationFormat>On-screen Show (4:3)</PresentationFormat>
  <Paragraphs>155</Paragraphs>
  <Slides>33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Solstice</vt:lpstr>
      <vt:lpstr> Drug Treatment Courts </vt:lpstr>
      <vt:lpstr>The problem</vt:lpstr>
      <vt:lpstr>ROOT CAUSES</vt:lpstr>
      <vt:lpstr>An innovative approach</vt:lpstr>
      <vt:lpstr>Eligibility</vt:lpstr>
      <vt:lpstr>Who is eligible?</vt:lpstr>
      <vt:lpstr>Who is eligible ?</vt:lpstr>
      <vt:lpstr>Who is eligible?</vt:lpstr>
      <vt:lpstr>Eligible offences</vt:lpstr>
      <vt:lpstr>DENIAL</vt:lpstr>
      <vt:lpstr>PowerPoint Presentation</vt:lpstr>
      <vt:lpstr> COMPREHENSIVE ASSESSMENT</vt:lpstr>
      <vt:lpstr>PowerPoint Presentation</vt:lpstr>
      <vt:lpstr>WHY?</vt:lpstr>
      <vt:lpstr>WHY?</vt:lpstr>
      <vt:lpstr>TEAM APPROACH</vt:lpstr>
      <vt:lpstr>HOLISTIC</vt:lpstr>
      <vt:lpstr>Partners</vt:lpstr>
      <vt:lpstr>Partners</vt:lpstr>
      <vt:lpstr>COMMUNITY PARTNERSHIPS</vt:lpstr>
      <vt:lpstr>CASE MANAGEMENT</vt:lpstr>
      <vt:lpstr>“ONE  ON ONE”</vt:lpstr>
      <vt:lpstr>TESTING</vt:lpstr>
      <vt:lpstr> Fundamental Expectations</vt:lpstr>
      <vt:lpstr>Fundamental Expectations</vt:lpstr>
      <vt:lpstr>SANCTIONS AND INCENTIVES</vt:lpstr>
      <vt:lpstr>General Graduation Criteria</vt:lpstr>
      <vt:lpstr>Some Graduation Criteria </vt:lpstr>
      <vt:lpstr>FACES</vt:lpstr>
      <vt:lpstr>Some Graduation Criteria</vt:lpstr>
      <vt:lpstr>PowerPoint Presentation</vt:lpstr>
      <vt:lpstr>The Final Disposition</vt:lpstr>
      <vt:lpstr> Other measures of “success”</vt:lpstr>
    </vt:vector>
  </TitlesOfParts>
  <Company>MGS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 Treatment Courts</dc:title>
  <dc:creator>Barnes, Mr. Justice Kofi N. (SCJ)</dc:creator>
  <cp:lastModifiedBy>Tara Jackson</cp:lastModifiedBy>
  <cp:revision>7</cp:revision>
  <dcterms:created xsi:type="dcterms:W3CDTF">2015-02-04T21:40:48Z</dcterms:created>
  <dcterms:modified xsi:type="dcterms:W3CDTF">2015-02-06T15:09:19Z</dcterms:modified>
</cp:coreProperties>
</file>