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7"/>
  </p:notesMasterIdLst>
  <p:sldIdLst>
    <p:sldId id="256" r:id="rId2"/>
    <p:sldId id="280" r:id="rId3"/>
    <p:sldId id="281" r:id="rId4"/>
    <p:sldId id="28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97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3DCFB-AEA4-4834-B8BC-DFF39CC61C89}" type="datetimeFigureOut">
              <a:rPr lang="en-CA" smtClean="0"/>
              <a:t>05/02/2015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13A9C-87B2-42EF-863B-7AAC7CE15A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954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77BEAA8-F0D8-4F41-BFA0-B67EF59A3D08}" type="datetime1">
              <a:rPr lang="en-US" smtClean="0">
                <a:latin typeface="Times New Roman" pitchFamily="18" charset="0"/>
              </a:rPr>
              <a:pPr eaLnBrk="1" hangingPunct="1"/>
              <a:t>2/5/2015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137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E2059EB-E392-40E8-8F54-983C14FD67D9}" type="slidenum">
              <a:rPr lang="en-US" smtClean="0">
                <a:latin typeface="Times New Roman" pitchFamily="18" charset="0"/>
              </a:rPr>
              <a:pPr eaLnBrk="1" hangingPunct="1"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87185E3-148E-4B50-AA0A-5C595B70B94A}" type="datetime1">
              <a:rPr lang="en-US" smtClean="0">
                <a:latin typeface="Times New Roman" pitchFamily="18" charset="0"/>
              </a:rPr>
              <a:pPr eaLnBrk="1" hangingPunct="1"/>
              <a:t>2/5/2015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2403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1B046DF-E27D-4C6D-AA1A-FC81170106FD}" type="slidenum">
              <a:rPr lang="en-US" smtClean="0">
                <a:latin typeface="Times New Roman" pitchFamily="18" charset="0"/>
              </a:rPr>
              <a:pPr eaLnBrk="1" hangingPunct="1"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24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February 05,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February 05,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dtc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4400" dirty="0"/>
              <a:t>Drug Treatment Courts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Lessons Learned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Justice Kofi Barnes 	</a:t>
            </a:r>
            <a:r>
              <a:rPr lang="en-CA" sz="2000" dirty="0" smtClean="0"/>
              <a:t>Kofi.barnes@scj-csj.ca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9606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Community Collaboration</a:t>
            </a:r>
            <a:endParaRPr lang="en-CA" sz="3200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have also learned that successful DTCs do not operate in a vacuum.</a:t>
            </a:r>
          </a:p>
          <a:p>
            <a:pPr eaLnBrk="1" hangingPunct="1"/>
            <a:r>
              <a:rPr lang="en-US" smtClean="0"/>
              <a:t>Successful DTCs work in collaboration with various community services and agencies to provided specialized treatment</a:t>
            </a:r>
          </a:p>
        </p:txBody>
      </p:sp>
    </p:spTree>
    <p:extLst>
      <p:ext uri="{BB962C8B-B14F-4D97-AF65-F5344CB8AC3E}">
        <p14:creationId xmlns:p14="http://schemas.microsoft.com/office/powerpoint/2010/main" val="45765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Holistic Rehabilitation</a:t>
            </a:r>
            <a:endParaRPr lang="en-CA" sz="3200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….these specialized services include: drug addiction treatment, psychiatric and medical treatment, job training, housing, employment etc. </a:t>
            </a:r>
          </a:p>
          <a:p>
            <a:pPr eaLnBrk="1" hangingPunct="1"/>
            <a:r>
              <a:rPr lang="en-US" smtClean="0"/>
              <a:t>It is clear that a holistic rehabilitative approach yields the best long term results 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579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Program Flexibility</a:t>
            </a:r>
            <a:endParaRPr lang="en-CA" sz="3200" dirty="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have learned that to be successful, DTC programs must be flexible and innovative to ensure that their programs continue to address the needs of their targeted populations.</a:t>
            </a:r>
          </a:p>
        </p:txBody>
      </p:sp>
    </p:spTree>
    <p:extLst>
      <p:ext uri="{BB962C8B-B14F-4D97-AF65-F5344CB8AC3E}">
        <p14:creationId xmlns:p14="http://schemas.microsoft.com/office/powerpoint/2010/main" val="140895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Rehabilitation and Public Safety</a:t>
            </a:r>
            <a:endParaRPr lang="en-CA" sz="3200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have also learned that successful DTC  programs are designed to obtain the best rehabilitative results without compromising public safety</a:t>
            </a:r>
          </a:p>
        </p:txBody>
      </p:sp>
    </p:spTree>
    <p:extLst>
      <p:ext uri="{BB962C8B-B14F-4D97-AF65-F5344CB8AC3E}">
        <p14:creationId xmlns:p14="http://schemas.microsoft.com/office/powerpoint/2010/main" val="295770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Successful DTCs  and Unsuccessful DTCs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have learned that not all DTCs “are created equal”</a:t>
            </a:r>
          </a:p>
          <a:p>
            <a:pPr eaLnBrk="1" hangingPunct="1"/>
            <a:r>
              <a:rPr lang="en-US" smtClean="0"/>
              <a:t>There are  successful DTCs and unsuccessful DTCs</a:t>
            </a:r>
          </a:p>
          <a:p>
            <a:pPr eaLnBrk="1" hangingPunct="1"/>
            <a:r>
              <a:rPr lang="en-US" smtClean="0"/>
              <a:t>Research indicates that DTCs that adhere to the key principles of DTCs are five times more successful than those who do not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4E01D2A-0059-4121-9224-BE150C452FF2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120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A perquisite for success</a:t>
            </a:r>
            <a:endParaRPr lang="en-CA" sz="3200" dirty="0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have learned that effective adherence to the key DTC principles  is an essential perquisite  for a successful DTC program</a:t>
            </a:r>
          </a:p>
          <a:p>
            <a:pPr eaLnBrk="1" hangingPunct="1"/>
            <a:r>
              <a:rPr lang="en-US" smtClean="0"/>
              <a:t>We have learned that these principles should be tailored to address local circumstances and needs </a:t>
            </a:r>
            <a:br>
              <a:rPr lang="en-US" smtClean="0"/>
            </a:b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896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Ongoing Training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Ongoing training crucial at local, national and international levels</a:t>
            </a:r>
          </a:p>
          <a:p>
            <a:pPr eaLnBrk="1" hangingPunct="1"/>
            <a:r>
              <a:rPr lang="en-US" smtClean="0"/>
              <a:t>Formed CADTCP – www.cadtc.org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38AF3B-5F84-4F9B-8336-F2A33DF9FE43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258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International Partnerships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National and international partnerships and exchange of ideas crucial to success</a:t>
            </a:r>
          </a:p>
          <a:p>
            <a:pPr eaLnBrk="1" hangingPunct="1"/>
            <a:r>
              <a:rPr lang="en-US" smtClean="0"/>
              <a:t>Sharing and benefitting from expertise of other countries e.g. United States, Canada, Chile, Belgium Australia, NADCP www.nadcp.org ; CADTC cadtc.org; IADTC </a:t>
            </a:r>
            <a:r>
              <a:rPr lang="en-US" smtClean="0">
                <a:hlinkClick r:id="rId2"/>
              </a:rPr>
              <a:t>www.iadtc.com</a:t>
            </a:r>
            <a:r>
              <a:rPr lang="en-US" smtClean="0"/>
              <a:t>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38AF3B-5F84-4F9B-8336-F2A33DF9FE43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5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Ongoing Training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Committed to strengthening, developing and expanding the IADTC</a:t>
            </a:r>
          </a:p>
          <a:p>
            <a:pPr eaLnBrk="1" hangingPunct="1"/>
            <a:r>
              <a:rPr lang="en-US" smtClean="0"/>
              <a:t>Partnerships with international organisations such as CICAD/OAS e.g. this workshop provides us with an opportunity to learn about experiences from Mexico, Chile, Belgium, Canada and the United States just to name a few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38AF3B-5F84-4F9B-8336-F2A33DF9FE43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6525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Evaluation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Sustained funding and optimal resources is the  best  outcome</a:t>
            </a:r>
          </a:p>
          <a:p>
            <a:pPr eaLnBrk="1" hangingPunct="1"/>
            <a:r>
              <a:rPr lang="en-US" smtClean="0"/>
              <a:t>Money is scarce and some one is going to want to find out if your program is effective.</a:t>
            </a:r>
          </a:p>
          <a:p>
            <a:pPr eaLnBrk="1" hangingPunct="1"/>
            <a:r>
              <a:rPr lang="en-US" smtClean="0"/>
              <a:t>Program evaluation is indispensible. 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BB18589-34DA-4409-8578-8BF52D4A271D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104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The problem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Drug addicted offenders are caught in the revolving door of  drug use/addiction and criminal behavior to support a drug habit.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652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Several other lessons</a:t>
            </a:r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Importance of  assigning team personnel for blocks of time to ensure consistency of approach</a:t>
            </a:r>
          </a:p>
          <a:p>
            <a:pPr eaLnBrk="1" hangingPunct="1"/>
            <a:r>
              <a:rPr lang="en-US" dirty="0" smtClean="0"/>
              <a:t>Importance of finding suitable personnel</a:t>
            </a:r>
          </a:p>
          <a:p>
            <a:pPr eaLnBrk="1" hangingPunct="1"/>
            <a:r>
              <a:rPr lang="en-US" dirty="0" smtClean="0"/>
              <a:t>Need for operational manual</a:t>
            </a:r>
          </a:p>
          <a:p>
            <a:pPr eaLnBrk="1" hangingPunct="1"/>
            <a:r>
              <a:rPr lang="en-US" dirty="0" smtClean="0"/>
              <a:t>Need for succession planning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38AF3B-5F84-4F9B-8336-F2A33DF9FE43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398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Some lessons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for team retreats -cross disciplinary training</a:t>
            </a:r>
          </a:p>
          <a:p>
            <a:pPr eaLnBrk="1" hangingPunct="1"/>
            <a:r>
              <a:rPr lang="en-US" smtClean="0"/>
              <a:t>Strategies to avoid burn out  - peer support</a:t>
            </a:r>
          </a:p>
          <a:p>
            <a:pPr eaLnBrk="1" hangingPunct="1"/>
            <a:r>
              <a:rPr lang="en-US" smtClean="0"/>
              <a:t>Importance of case conferences/pre-court</a:t>
            </a:r>
          </a:p>
          <a:p>
            <a:pPr eaLnBrk="1" hangingPunct="1"/>
            <a:r>
              <a:rPr lang="en-US" smtClean="0"/>
              <a:t>Importance of your choice of Judge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38AF3B-5F84-4F9B-8336-F2A33DF9FE43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554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A global problem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are confronted with a global problem</a:t>
            </a:r>
          </a:p>
          <a:p>
            <a:pPr eaLnBrk="1" hangingPunct="1"/>
            <a:r>
              <a:rPr lang="en-US" dirty="0" smtClean="0"/>
              <a:t>There are several ideas about how to resolve them</a:t>
            </a:r>
          </a:p>
          <a:p>
            <a:pPr eaLnBrk="1" hangingPunct="1"/>
            <a:r>
              <a:rPr lang="en-US" dirty="0" smtClean="0"/>
              <a:t>We have learnt that we need an effective communications strategy to send out  messages about  DTCs  effectiveness</a:t>
            </a:r>
          </a:p>
          <a:p>
            <a:pPr eaLnBrk="1" hangingPunct="1"/>
            <a:r>
              <a:rPr lang="en-US" dirty="0" smtClean="0"/>
              <a:t>This is necessary to maintain the resources DTCs need to be effective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38AF3B-5F84-4F9B-8336-F2A33DF9FE43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948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Global partnerships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have learned that no matter the problem or information you need - someone somewhere has it or has encountered a similar problem and may have a solution</a:t>
            </a:r>
          </a:p>
          <a:p>
            <a:pPr eaLnBrk="1" hangingPunct="1"/>
            <a:r>
              <a:rPr lang="en-US" smtClean="0"/>
              <a:t>nadcp.org; cadtc.org; iadtc.com; CICAD/OAS etc.  are always excellent resources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38AF3B-5F84-4F9B-8336-F2A33DF9FE43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8383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738"/>
            <a:ext cx="9144000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CA" dirty="0" smtClean="0"/>
              <a:t>DTCs work</a:t>
            </a:r>
            <a:endParaRPr lang="en-CA" dirty="0"/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dirty="0" smtClean="0"/>
              <a:t>The main reason why we persevere with DTCs despite the invariable obstacles and challenges is because when operated properly they work.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“It’s a known fact: if it weren’t for this program, I’d either be locked up for a really long time – and wouldn’t have learned anything – or I’d be in a grave.”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       DTC Alumni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A89CA5F-0C82-4EA2-9B58-2104A0382A53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917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CA" dirty="0" smtClean="0"/>
              <a:t>ROOT CAUSES</a:t>
            </a:r>
            <a:endParaRPr lang="en-CA" dirty="0"/>
          </a:p>
        </p:txBody>
      </p:sp>
      <p:pic>
        <p:nvPicPr>
          <p:cNvPr id="1536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2975" y="1246188"/>
            <a:ext cx="7131050" cy="4876800"/>
          </a:xfrm>
        </p:spPr>
      </p:pic>
    </p:spTree>
    <p:extLst>
      <p:ext uri="{BB962C8B-B14F-4D97-AF65-F5344CB8AC3E}">
        <p14:creationId xmlns:p14="http://schemas.microsoft.com/office/powerpoint/2010/main" val="179428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/>
              <a:t>An innovative approach</a:t>
            </a:r>
            <a:endParaRPr 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Create a strong partnership between legal case processing and substance abuse treatment - establish a  Drug Treatment Court (DTC)</a:t>
            </a:r>
          </a:p>
        </p:txBody>
      </p:sp>
    </p:spTree>
    <p:extLst>
      <p:ext uri="{BB962C8B-B14F-4D97-AF65-F5344CB8AC3E}">
        <p14:creationId xmlns:p14="http://schemas.microsoft.com/office/powerpoint/2010/main" val="198374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200" dirty="0" smtClean="0">
                <a:solidFill>
                  <a:schemeClr val="accent1">
                    <a:satMod val="150000"/>
                  </a:schemeClr>
                </a:solidFill>
              </a:rPr>
              <a:t>Some Lessons Learned</a:t>
            </a:r>
          </a:p>
        </p:txBody>
      </p:sp>
      <p:sp>
        <p:nvSpPr>
          <p:cNvPr id="26626" name="Rectangle 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DBC29A-9A21-4008-AAE9-B1155D489867}" type="datetime1">
              <a:rPr lang="en-US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7000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Do </a:t>
            </a:r>
            <a:r>
              <a:rPr lang="en-CA" dirty="0"/>
              <a:t>you need legislation?</a:t>
            </a:r>
            <a:br>
              <a:rPr lang="en-CA" dirty="0"/>
            </a:br>
            <a:endParaRPr lang="en-CA" dirty="0"/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Will  a DTC fit within existing legislation? e.g. Canada</a:t>
            </a:r>
          </a:p>
          <a:p>
            <a:pPr eaLnBrk="1" hangingPunct="1"/>
            <a:r>
              <a:rPr lang="en-US" smtClean="0"/>
              <a:t>Do you need new legislation? e.g.  Australia, Jamaica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FCBE33-4C16-4CB3-8D7C-8D5033CF9B49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727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Avoid net widening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have learned to avoid net widening</a:t>
            </a:r>
          </a:p>
          <a:p>
            <a:pPr eaLnBrk="1" hangingPunct="1"/>
            <a:r>
              <a:rPr lang="en-US" smtClean="0"/>
              <a:t>DTC target populations have been narrowed to offenders for whom traditional processes were not effective</a:t>
            </a:r>
          </a:p>
          <a:p>
            <a:pPr eaLnBrk="1" hangingPunct="1"/>
            <a:r>
              <a:rPr lang="en-US" smtClean="0"/>
              <a:t>Not every offender or offence is suitable.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30754A4-12ED-436A-B1A5-521A02B60227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79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The Adult – Youth “divide”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We  have learned that due to the differences in the cognitive and other development of adolescents versus adults...</a:t>
            </a:r>
          </a:p>
          <a:p>
            <a:pPr eaLnBrk="1" hangingPunct="1"/>
            <a:r>
              <a:rPr lang="en-US" dirty="0" smtClean="0"/>
              <a:t>Adult and Youth DTC  programs  must be kept separate and Youth DTC  programs must be specifically tailored to address the unique needs of Youth.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BB18589-34DA-4409-8578-8BF52D4A271D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032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algn="ctr">
              <a:defRPr/>
            </a:pPr>
            <a:r>
              <a:rPr lang="en-CA" sz="3200" dirty="0"/>
              <a:t>Importance of incentives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 important as sanctions are in ensuring compliance, incentives are extremely important in efforts to instil  </a:t>
            </a:r>
            <a:r>
              <a:rPr lang="en-US" dirty="0" err="1" smtClean="0"/>
              <a:t>behaviours</a:t>
            </a:r>
            <a:r>
              <a:rPr lang="en-US" dirty="0" smtClean="0"/>
              <a:t> promoting recovery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BB18589-34DA-4409-8578-8BF52D4A271D}" type="datetime1">
              <a:rPr lang="en-US" smtClean="0"/>
              <a:pPr>
                <a:defRPr/>
              </a:pPr>
              <a:t>2/5/2015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176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</TotalTime>
  <Words>775</Words>
  <Application>Microsoft Office PowerPoint</Application>
  <PresentationFormat>On-screen Show (4:3)</PresentationFormat>
  <Paragraphs>99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Drug Treatment Courts</vt:lpstr>
      <vt:lpstr>The problem</vt:lpstr>
      <vt:lpstr>ROOT CAUSES</vt:lpstr>
      <vt:lpstr>An innovative approach</vt:lpstr>
      <vt:lpstr>Some Lessons Learned</vt:lpstr>
      <vt:lpstr> Do you need legislation? </vt:lpstr>
      <vt:lpstr>Avoid net widening</vt:lpstr>
      <vt:lpstr>The Adult – Youth “divide”</vt:lpstr>
      <vt:lpstr>Importance of incentives</vt:lpstr>
      <vt:lpstr>Community Collaboration</vt:lpstr>
      <vt:lpstr>Holistic Rehabilitation</vt:lpstr>
      <vt:lpstr>Program Flexibility</vt:lpstr>
      <vt:lpstr>Rehabilitation and Public Safety</vt:lpstr>
      <vt:lpstr>Successful DTCs  and Unsuccessful DTCs</vt:lpstr>
      <vt:lpstr>A perquisite for success</vt:lpstr>
      <vt:lpstr>Ongoing Training</vt:lpstr>
      <vt:lpstr>International Partnerships</vt:lpstr>
      <vt:lpstr>Ongoing Training</vt:lpstr>
      <vt:lpstr>Evaluation</vt:lpstr>
      <vt:lpstr>Several other lessons</vt:lpstr>
      <vt:lpstr>Some lessons</vt:lpstr>
      <vt:lpstr>A global problem</vt:lpstr>
      <vt:lpstr>Global partnerships</vt:lpstr>
      <vt:lpstr>PowerPoint Presentation</vt:lpstr>
      <vt:lpstr>DTCs work</vt:lpstr>
    </vt:vector>
  </TitlesOfParts>
  <Company>MGS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Treatment Courts</dc:title>
  <dc:creator>Barnes, Mr. Justice Kofi N. (SCJ)</dc:creator>
  <cp:lastModifiedBy>Tara Jackson</cp:lastModifiedBy>
  <cp:revision>3</cp:revision>
  <dcterms:created xsi:type="dcterms:W3CDTF">2015-02-04T22:05:34Z</dcterms:created>
  <dcterms:modified xsi:type="dcterms:W3CDTF">2015-02-05T18:33:16Z</dcterms:modified>
</cp:coreProperties>
</file>