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89" r:id="rId3"/>
    <p:sldId id="258" r:id="rId4"/>
    <p:sldId id="295" r:id="rId5"/>
    <p:sldId id="318" r:id="rId6"/>
    <p:sldId id="319" r:id="rId7"/>
    <p:sldId id="293" r:id="rId8"/>
    <p:sldId id="294" r:id="rId9"/>
    <p:sldId id="262" r:id="rId10"/>
    <p:sldId id="263" r:id="rId11"/>
    <p:sldId id="264" r:id="rId12"/>
    <p:sldId id="304" r:id="rId13"/>
    <p:sldId id="305" r:id="rId14"/>
    <p:sldId id="291" r:id="rId15"/>
    <p:sldId id="306" r:id="rId16"/>
    <p:sldId id="307" r:id="rId17"/>
    <p:sldId id="308" r:id="rId18"/>
    <p:sldId id="309" r:id="rId19"/>
    <p:sldId id="310" r:id="rId20"/>
    <p:sldId id="311" r:id="rId21"/>
    <p:sldId id="313" r:id="rId22"/>
    <p:sldId id="314" r:id="rId23"/>
    <p:sldId id="315" r:id="rId24"/>
    <p:sldId id="316" r:id="rId25"/>
    <p:sldId id="317" r:id="rId26"/>
    <p:sldId id="312" r:id="rId27"/>
    <p:sldId id="265" r:id="rId28"/>
    <p:sldId id="277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23" autoAdjust="0"/>
  </p:normalViewPr>
  <p:slideViewPr>
    <p:cSldViewPr>
      <p:cViewPr>
        <p:scale>
          <a:sx n="108" d="100"/>
          <a:sy n="108" d="100"/>
        </p:scale>
        <p:origin x="-7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FEFEB-024B-4A0A-B153-0F8D09C69220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6EA4D-9AC8-4C3C-A31A-B51059150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477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77BEAA8-F0D8-4F41-BFA0-B67EF59A3D08}" type="datetime1">
              <a:rPr lang="en-US" smtClean="0">
                <a:latin typeface="Times New Roman" pitchFamily="18" charset="0"/>
              </a:rPr>
              <a:pPr eaLnBrk="1" hangingPunct="1"/>
              <a:t>06-Feb-15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0137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E2059EB-E392-40E8-8F54-983C14FD67D9}" type="slidenum">
              <a:rPr lang="en-US" smtClean="0">
                <a:latin typeface="Times New Roman" pitchFamily="18" charset="0"/>
              </a:rPr>
              <a:pPr eaLnBrk="1" hangingPunct="1"/>
              <a:t>3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87185E3-148E-4B50-AA0A-5C595B70B94A}" type="datetime1">
              <a:rPr lang="en-US" smtClean="0">
                <a:latin typeface="Times New Roman" pitchFamily="18" charset="0"/>
              </a:rPr>
              <a:pPr eaLnBrk="1" hangingPunct="1"/>
              <a:t>06-Feb-15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0240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1B046DF-E27D-4C6D-AA1A-FC81170106FD}" type="slidenum">
              <a:rPr lang="en-US" smtClean="0">
                <a:latin typeface="Times New Roman" pitchFamily="18" charset="0"/>
              </a:rPr>
              <a:pPr eaLnBrk="1" hangingPunct="1"/>
              <a:t>4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869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010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19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1501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879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539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499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6286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46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586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870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06-Feb-15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6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Drug Treatment Courts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CA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Canadian Legal Framework – </a:t>
            </a:r>
          </a:p>
          <a:p>
            <a:r>
              <a:rPr lang="en-CA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 outline</a:t>
            </a:r>
          </a:p>
          <a:p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Justice Kofi Barnes kofi.barnes@scj-csj.ca</a:t>
            </a: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-171400"/>
            <a:ext cx="8587680" cy="17526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Who is eligible ?</a:t>
            </a:r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Adults: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Non violent offender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addiction to cocaine, crack cocaine, opiates, ecstasy/crystal methamphetamine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Alcohol as a subsidiary or accompanying addiction</a:t>
            </a:r>
          </a:p>
          <a:p>
            <a:pPr eaLnBrk="1" hangingPunct="1">
              <a:defRPr/>
            </a:pPr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6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Who is eligible?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Youth: (Metro West Toronto)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Abuse of illicit drugs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Addiction to all illicit drugs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E0DCA6-2058-4C22-B9D7-976E715FE78B}" type="datetime1">
              <a:rPr lang="en-US" smtClean="0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941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Modes of Participation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 Plea (pre adjudication) – no plea is entered. Charges are typically with drawn after program completion.</a:t>
            </a:r>
          </a:p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 Plea mode is rarely used for adults in Canada</a:t>
            </a:r>
          </a:p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 Plea mode frequently utilised for youth</a:t>
            </a:r>
          </a:p>
          <a:p>
            <a:pPr marL="0" indent="0">
              <a:buNone/>
            </a:pP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Modes of Participation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 Plea participants, in effect, agree to waive their section 11(b) </a:t>
            </a:r>
            <a:r>
              <a:rPr lang="en-CA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Charter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right to a trial within a reasonable time</a:t>
            </a:r>
          </a:p>
          <a:p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Modes of Participation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 Plea (post adjudication) –  a guilty plea is entered. Participant receives a non custodial sentence upon program completion.</a:t>
            </a:r>
          </a:p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 Plea mode is the typical mode of participation for adults in Canada</a:t>
            </a:r>
          </a:p>
          <a:p>
            <a:pPr marL="0" indent="0">
              <a:buNone/>
            </a:pP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Legislative Framework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no legislation in Canada defining a Drug Treatment Court Program or describing what the key components of a Drug Treatment Court should be.</a:t>
            </a:r>
          </a:p>
        </p:txBody>
      </p:sp>
    </p:spTree>
    <p:extLst>
      <p:ext uri="{BB962C8B-B14F-4D97-AF65-F5344CB8AC3E}">
        <p14:creationId xmlns:p14="http://schemas.microsoft.com/office/powerpoint/2010/main" val="30182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Legislative Framework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provisions in the </a:t>
            </a:r>
            <a:r>
              <a:rPr lang="en-CA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Criminal Code 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CA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Controlled Drugs and Substances Act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that facilitate the operation of a Drug Treatment Court in Canada</a:t>
            </a:r>
          </a:p>
          <a:p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0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Criminal Code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720 (2) of the </a:t>
            </a:r>
            <a:r>
              <a:rPr lang="en-CA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Criminal Code 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allows a the court to delay sentencing  for an accused to attend a treatment program approved by the province such as a Drug Treatment Court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9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CDSA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10 (4) (a) of the </a:t>
            </a:r>
            <a:r>
              <a:rPr lang="en-CA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Controlled Drugs and </a:t>
            </a: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A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ubstances Act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allows a the court to delay sentencing  for an accused to attend a Drug Treatment Court Program approved by the province.  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Criminal Code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515- bail provisions</a:t>
            </a:r>
          </a:p>
          <a:p>
            <a:pPr lvl="1"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bail conditions are tailored to meet key Drug Treatment Court program components</a:t>
            </a:r>
          </a:p>
          <a:p>
            <a:pPr lvl="1" eaLnBrk="1" hangingPunct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426BFE1-1A44-40DD-BE69-91A5E7A687C6}" type="datetime1">
              <a:rPr lang="en-US" smtClean="0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20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ROOT CAUSES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2975" y="1246188"/>
            <a:ext cx="7131050" cy="4876800"/>
          </a:xfrm>
        </p:spPr>
      </p:pic>
    </p:spTree>
    <p:extLst>
      <p:ext uri="{BB962C8B-B14F-4D97-AF65-F5344CB8AC3E}">
        <p14:creationId xmlns:p14="http://schemas.microsoft.com/office/powerpoint/2010/main" val="43139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Criminal Code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S732.1(3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)(h) – for creative conditions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s.732.2(3) – allows for early termination of probation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S742.4(1) and 742.4(5)- for changes to optional conditions of a conditional sentence order</a:t>
            </a:r>
          </a:p>
          <a:p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13 Key Components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Court is a Drug Treatment Court when it adheres to 13 internationally recognised principles</a:t>
            </a:r>
          </a:p>
        </p:txBody>
      </p:sp>
    </p:spTree>
    <p:extLst>
      <p:ext uri="{BB962C8B-B14F-4D97-AF65-F5344CB8AC3E}">
        <p14:creationId xmlns:p14="http://schemas.microsoft.com/office/powerpoint/2010/main" val="19356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1 to 4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Marriage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 Treatment Services with the Court</a:t>
            </a:r>
          </a:p>
          <a:p>
            <a:r>
              <a:rPr lang="en-US" sz="3200" dirty="0" smtClean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Non-adversarial </a:t>
            </a:r>
            <a:r>
              <a:rPr lang="en-US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to Decisions </a:t>
            </a:r>
            <a:endParaRPr lang="en-US" sz="3200" dirty="0" smtClean="0">
              <a:solidFill>
                <a:srgbClr val="7B98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</a:t>
            </a:r>
            <a:r>
              <a:rPr lang="en-US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Offenders are Identified Early </a:t>
            </a:r>
          </a:p>
          <a:p>
            <a:r>
              <a:rPr lang="en-US" sz="3200" dirty="0" smtClean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US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</a:p>
          <a:p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2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5 to 9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 Testing</a:t>
            </a:r>
          </a:p>
          <a:p>
            <a:r>
              <a:rPr lang="en-US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Incentives and Sanctions</a:t>
            </a:r>
          </a:p>
          <a:p>
            <a:r>
              <a:rPr lang="en-US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Ongoing Judicial Supervision</a:t>
            </a:r>
          </a:p>
          <a:p>
            <a:r>
              <a:rPr lang="en-US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  <a:p>
            <a:r>
              <a:rPr lang="en-US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Interdisciplinary Training</a:t>
            </a:r>
          </a:p>
          <a:p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0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10 to 13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solidFill>
                <a:srgbClr val="7B98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 </a:t>
            </a:r>
            <a:r>
              <a:rPr lang="en-US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Community</a:t>
            </a:r>
          </a:p>
          <a:p>
            <a:r>
              <a:rPr lang="en-US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importance of Case Management</a:t>
            </a:r>
          </a:p>
          <a:p>
            <a:r>
              <a:rPr lang="en-US" sz="3200" dirty="0" smtClean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me </a:t>
            </a:r>
            <a:r>
              <a:rPr lang="en-US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Flexible</a:t>
            </a:r>
          </a:p>
          <a:p>
            <a:r>
              <a:rPr lang="en-CA" sz="3200" dirty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for After -care</a:t>
            </a:r>
          </a:p>
          <a:p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13 Key Components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Drug Treatment Court bail conditions and Rule and Waiver Agreements(Forms) enable Drug Treatment Courts to implement these principles</a:t>
            </a:r>
          </a:p>
          <a:p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Rule and Waiver Form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 Rule and Waiver form describes program expectations and is signed by the participants after receiving independent legal advice.</a:t>
            </a:r>
          </a:p>
        </p:txBody>
      </p:sp>
    </p:spTree>
    <p:extLst>
      <p:ext uri="{BB962C8B-B14F-4D97-AF65-F5344CB8AC3E}">
        <p14:creationId xmlns:p14="http://schemas.microsoft.com/office/powerpoint/2010/main" val="11582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Eligible offences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Low level drug offence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Low level non drug offence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or low violence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Addiction must be the primary cause or a significant contributor to criminal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E0DCA6-2058-4C22-B9D7-976E715FE78B}" type="datetime1">
              <a:rPr lang="en-US" smtClean="0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242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DTC Process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specific legislation for DTC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designed to fit in existing legislative framework – Criminal Code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specific rules and expectations encompassed by “Rule and Waiver” Forms  and bail conditions</a:t>
            </a:r>
          </a:p>
          <a:p>
            <a:pPr eaLnBrk="1" hangingPunct="1">
              <a:buFont typeface="Wingdings 2" pitchFamily="18" charset="2"/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E316000-93F4-49E5-A500-19F7F17286A3}" type="datetime1">
              <a:rPr lang="en-US" smtClean="0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051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DTC process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 must obtain independent legal advice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All applicable legal rights/issues and program expectations and rules contained in Rule and Waiver Form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 must sign Rule and Waiver Form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E316000-93F4-49E5-A500-19F7F17286A3}" type="datetime1">
              <a:rPr lang="en-US" smtClean="0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615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The problem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Drug addicted offenders are caught in the revolving door of  drug use/addiction and criminal behavior to support a drug habit.</a:t>
            </a:r>
          </a:p>
          <a:p>
            <a:pPr eaLnBrk="1" hangingPunct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85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DTC Process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 Plea (post adjudication):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Guilty plea -  sentencing delayed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Non custodial sentence imposed upon completion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for both adult and youth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E0DCA6-2058-4C22-B9D7-976E715FE78B}" type="datetime1">
              <a:rPr lang="en-US" smtClean="0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20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DTC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Pre–Plea (Pre adjudication):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Charges withdrawn on completion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for youth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Rare for adults - insufficient interest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E0DCA6-2058-4C22-B9D7-976E715FE78B}" type="datetime1">
              <a:rPr lang="en-US" smtClean="0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305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6172200" cy="12954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DTC Process</a:t>
            </a:r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Arrest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Drug Treatment Court Application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Screening by Crown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Preliminary Assessment by Treatment Provider</a:t>
            </a:r>
          </a:p>
        </p:txBody>
      </p:sp>
    </p:spTree>
    <p:extLst>
      <p:ext uri="{BB962C8B-B14F-4D97-AF65-F5344CB8AC3E}">
        <p14:creationId xmlns:p14="http://schemas.microsoft.com/office/powerpoint/2010/main" val="62350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31832" cy="171636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DTC 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Group Assessment (Case conference/Pre trial)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Rule and Waiver Form signed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court interview by Judge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Release on bail for further assessment by the treatment provider</a:t>
            </a:r>
          </a:p>
        </p:txBody>
      </p:sp>
    </p:spTree>
    <p:extLst>
      <p:ext uri="{BB962C8B-B14F-4D97-AF65-F5344CB8AC3E}">
        <p14:creationId xmlns:p14="http://schemas.microsoft.com/office/powerpoint/2010/main" val="69165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DTC Process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Return to Court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Eligible persons enter the program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 assessment period to determine suitability for program (usually 30 days)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CDC36A-1C45-4544-9587-6A6CF5B35AF0}" type="datetime1">
              <a:rPr lang="en-US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96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DTC Process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duration an average of 12 months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Non custodial sentence is imposed on graduation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E5CF2A-E5D4-46A6-B44E-86F72B0476C4}" type="datetime1">
              <a:rPr lang="en-US" smtClean="0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90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An innovative approach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strong partnership between legal case processing and substance abuse treatment - establish a  Drug Treatment Court (DTC)</a:t>
            </a:r>
          </a:p>
        </p:txBody>
      </p:sp>
    </p:spTree>
    <p:extLst>
      <p:ext uri="{BB962C8B-B14F-4D97-AF65-F5344CB8AC3E}">
        <p14:creationId xmlns:p14="http://schemas.microsoft.com/office/powerpoint/2010/main" val="180278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Treatment Model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Most Canadian DTC programs utilize non residential treatment programs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Residential programs are utilized when required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Calgary DTC is the exception – primary focus is residential treatment</a:t>
            </a:r>
          </a:p>
          <a:p>
            <a:pPr eaLnBrk="1" hangingPunct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426BFE1-1A44-40DD-BE69-91A5E7A687C6}" type="datetime1">
              <a:rPr lang="en-US" smtClean="0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868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13" y="0"/>
            <a:ext cx="5476875" cy="717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73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303840" cy="17526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Partners: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Addiction Treatment Services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 Services (Durham and Metro West Toronto)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Legal Aid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Court </a:t>
            </a:r>
          </a:p>
          <a:p>
            <a:pPr eaLnBrk="1" hangingPunct="1">
              <a:defRPr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</a:t>
            </a:r>
          </a:p>
          <a:p>
            <a:pPr eaLnBrk="1" hangingPunct="1">
              <a:buFont typeface="Monotype Sorts" pitchFamily="2" charset="2"/>
              <a:buNone/>
              <a:defRPr/>
            </a:pPr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4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Probation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Ministry of the Attorney General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of Director of Public Prosecutions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Police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Partners e.g. job training, housing etc.</a:t>
            </a:r>
          </a:p>
          <a:p>
            <a:pPr eaLnBrk="1" hangingPunct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E0DCA6-2058-4C22-B9D7-976E715FE78B}" type="datetime1">
              <a:rPr lang="en-US" smtClean="0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686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Who is eligible?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Almost all Canada’s DTCs are adult programs</a:t>
            </a:r>
          </a:p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Metro West Community Restoration Court (accepts youth)</a:t>
            </a:r>
          </a:p>
          <a:p>
            <a:pPr eaLnBrk="1" hangingPunct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E5CF2A-E5D4-46A6-B44E-86F72B0476C4}" type="datetime1">
              <a:rPr lang="en-US" smtClean="0"/>
              <a:pPr>
                <a:defRPr/>
              </a:pPr>
              <a:t>06-Feb-15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227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853</Words>
  <Application>Microsoft Office PowerPoint</Application>
  <PresentationFormat>On-screen Show (4:3)</PresentationFormat>
  <Paragraphs>155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Drug Treatment Courts</vt:lpstr>
      <vt:lpstr>ROOT CAUSES</vt:lpstr>
      <vt:lpstr>The problem</vt:lpstr>
      <vt:lpstr>An innovative approach</vt:lpstr>
      <vt:lpstr>Treatment Model</vt:lpstr>
      <vt:lpstr>PowerPoint Presentation</vt:lpstr>
      <vt:lpstr>Partners</vt:lpstr>
      <vt:lpstr>Partners</vt:lpstr>
      <vt:lpstr>Who is eligible?</vt:lpstr>
      <vt:lpstr>Who is eligible ?</vt:lpstr>
      <vt:lpstr>Who is eligible?</vt:lpstr>
      <vt:lpstr>Modes of Participation</vt:lpstr>
      <vt:lpstr>Modes of Participation</vt:lpstr>
      <vt:lpstr>Modes of Participation</vt:lpstr>
      <vt:lpstr>The Legislative Framework</vt:lpstr>
      <vt:lpstr>The Legislative Framework</vt:lpstr>
      <vt:lpstr>Criminal Code</vt:lpstr>
      <vt:lpstr>CDSA</vt:lpstr>
      <vt:lpstr>Criminal Code</vt:lpstr>
      <vt:lpstr>Criminal Code</vt:lpstr>
      <vt:lpstr>13 Key Components</vt:lpstr>
      <vt:lpstr>Components 1 to 4</vt:lpstr>
      <vt:lpstr>Components 5 to 9</vt:lpstr>
      <vt:lpstr>Components 10 to 13</vt:lpstr>
      <vt:lpstr>The 13 Key Components</vt:lpstr>
      <vt:lpstr>Rule and Waiver Form</vt:lpstr>
      <vt:lpstr>Eligible offences</vt:lpstr>
      <vt:lpstr>DTC Process</vt:lpstr>
      <vt:lpstr>DTC process</vt:lpstr>
      <vt:lpstr>DTC Process</vt:lpstr>
      <vt:lpstr>DTC Process</vt:lpstr>
      <vt:lpstr>  DTC Process</vt:lpstr>
      <vt:lpstr>DTC Process</vt:lpstr>
      <vt:lpstr>DTC Process</vt:lpstr>
      <vt:lpstr>DTC Process</vt:lpstr>
    </vt:vector>
  </TitlesOfParts>
  <Company>MGS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Treatment Courts</dc:title>
  <dc:creator>Barnes, Mr. Justice Kofi N. (SCJ)</dc:creator>
  <cp:lastModifiedBy>Tara Jackson</cp:lastModifiedBy>
  <cp:revision>13</cp:revision>
  <dcterms:created xsi:type="dcterms:W3CDTF">2015-02-05T21:38:36Z</dcterms:created>
  <dcterms:modified xsi:type="dcterms:W3CDTF">2015-02-06T15:12:02Z</dcterms:modified>
</cp:coreProperties>
</file>